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-9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F883B4-3897-AC49-AE22-E40937E17F46}" type="datetimeFigureOut">
              <a:rPr lang="en-US" smtClean="0"/>
              <a:t>1/2/12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B2E11A-76D8-AC44-85FA-B13849BF1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715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Social Relationships/Work Ethic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Better social tendencies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More willing to ask questions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Strive to work harder, do better for tutor’s approval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</a:pPr>
            <a:endParaRPr lang="en-US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3824656-68D8-4664-9175-B14CCA0E7B7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Students were hesitant at first, but soon learned it could be fun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6AA1DE1-A8AC-416B-992E-A30658E1D84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Having fun picture 2</a:t>
            </a:r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9C9458-7F9E-4ACE-9FDF-0F0F32AAB0C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Having fun picture 3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B0FA968-88A8-43F3-8BA9-32EA6D465CB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The “Homework Helpers” program was mostly one based on questions and answers</a:t>
            </a:r>
          </a:p>
          <a:p>
            <a:pPr>
              <a:spcBef>
                <a:spcPct val="0"/>
              </a:spcBef>
            </a:pPr>
            <a:r>
              <a:rPr lang="en-US" smtClean="0"/>
              <a:t>Students ask questions of the tutors who help them as needed</a:t>
            </a:r>
          </a:p>
          <a:p>
            <a:pPr>
              <a:spcBef>
                <a:spcPct val="0"/>
              </a:spcBef>
            </a:pPr>
            <a:r>
              <a:rPr lang="en-US" smtClean="0"/>
              <a:t>Students who appear to be struggling, usually too shy to ask, are also helped</a:t>
            </a:r>
          </a:p>
          <a:p>
            <a:pPr>
              <a:spcBef>
                <a:spcPct val="0"/>
              </a:spcBef>
            </a:pPr>
            <a:r>
              <a:rPr lang="en-US" smtClean="0"/>
              <a:t>Students are therefore provided one on one help with pinpointed issues, relieving stress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77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168E49-71F3-4BF5-817C-F7386534268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They accomplished some homework on the first Thursday and considerably more on the second as they learned how to work to resolve their own problems</a:t>
            </a:r>
          </a:p>
          <a:p>
            <a:r>
              <a:rPr lang="en-US" dirty="0" smtClean="0"/>
              <a:t>More often</a:t>
            </a:r>
            <a:r>
              <a:rPr lang="en-US" baseline="0" dirty="0" smtClean="0"/>
              <a:t> than not, they were able to resolve the questions as a group as a peer tutoring technique.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87BC56-4D14-4A23-AAA8-7C9DC142EA6F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They accomplished some homework on the first Thursday and considerably more on the second as they learned how to work to resolve their own problems</a:t>
            </a:r>
          </a:p>
          <a:p>
            <a:r>
              <a:rPr lang="en-US" dirty="0" smtClean="0"/>
              <a:t>More often</a:t>
            </a:r>
            <a:r>
              <a:rPr lang="en-US" baseline="0" dirty="0" smtClean="0"/>
              <a:t> than not, they were able to resolve the questions as a group as a peer tutoring technique.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87BC56-4D14-4A23-AAA8-7C9DC142EA6F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Questions were normally</a:t>
            </a:r>
            <a:r>
              <a:rPr lang="en-US" baseline="0" dirty="0" smtClean="0"/>
              <a:t> focused on steps to completing a question, not concepts.</a:t>
            </a:r>
          </a:p>
          <a:p>
            <a:r>
              <a:rPr lang="en-US" baseline="0" dirty="0" smtClean="0"/>
              <a:t>Tutors were asked if math was done correctly, or if a history/science/</a:t>
            </a:r>
            <a:r>
              <a:rPr lang="en-US" baseline="0" dirty="0" err="1" smtClean="0"/>
              <a:t>english</a:t>
            </a:r>
            <a:r>
              <a:rPr lang="en-US" baseline="0" dirty="0" smtClean="0"/>
              <a:t> answer made sense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87BC56-4D14-4A23-AAA8-7C9DC142EA6F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Tutors were also asked to help with flashcard</a:t>
            </a:r>
            <a:r>
              <a:rPr lang="en-US" baseline="0" dirty="0" smtClean="0"/>
              <a:t> learning and vocabulary test study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87BC56-4D14-4A23-AAA8-7C9DC142EA6F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Begin Discussion on How the Program</a:t>
            </a:r>
            <a:r>
              <a:rPr lang="en-US" baseline="0" dirty="0" smtClean="0"/>
              <a:t> had Typical 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87BC56-4D14-4A23-AAA8-7C9DC142EA6F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Tutee Results</a:t>
            </a:r>
          </a:p>
          <a:p>
            <a:pPr marL="171450" indent="-171450">
              <a:buFont typeface="Arial"/>
              <a:buChar char="•"/>
            </a:pPr>
            <a:r>
              <a:rPr lang="en-US" dirty="0" smtClean="0"/>
              <a:t>Confidence asking questions</a:t>
            </a:r>
            <a:r>
              <a:rPr lang="en-US" baseline="0" dirty="0" smtClean="0"/>
              <a:t> in class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 smtClean="0"/>
              <a:t>Grade Improvement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 smtClean="0"/>
              <a:t>Better social relationship with elders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 smtClean="0"/>
              <a:t>Less questions/ errors due to one on one teaching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87BC56-4D14-4A23-AAA8-7C9DC142EA6F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838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Intro to idea, move into library climate</a:t>
            </a:r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E2B1C1-2BE1-4A5B-BC1C-F1BB8158755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Tutor</a:t>
            </a:r>
            <a:r>
              <a:rPr lang="en-US" baseline="0" dirty="0" smtClean="0"/>
              <a:t> Results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 smtClean="0"/>
              <a:t>Pride in helping students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 smtClean="0"/>
              <a:t>Increased social understanding/acceptance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 smtClean="0"/>
              <a:t>Want to help more</a:t>
            </a:r>
          </a:p>
          <a:p>
            <a:pPr marL="171450" indent="-171450">
              <a:buFont typeface="Arial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87BC56-4D14-4A23-AAA8-7C9DC142EA6F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050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Library climate</a:t>
            </a:r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9D0FBB-2876-4F41-BF37-0479E52EACD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When I first went to the library I noticed the kids mostly texted and talked around the tables.</a:t>
            </a:r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15D9A36-68BC-4D7C-AB91-91F68973E48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When working on homework, most kids worked alone and asked questions of library staff despite having a ‘peer’ next to them!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327652A-575D-4BE7-8D82-4A9E94BC5D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Student working alone image 2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B130C8B-C798-463D-A7F0-9641E871D45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Begin discussing my program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Discuss desire to teach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Discuss want to make a difference in the lives of children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This is my own image</a:t>
            </a:r>
            <a:endParaRPr lang="en-US" dirty="0"/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114D39D-C535-4C15-8FA6-8E3A7D45A1E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Many students</a:t>
            </a:r>
            <a:r>
              <a:rPr lang="en-US" baseline="0" dirty="0" smtClean="0"/>
              <a:t> were told to walk to the library after school as their parents were unable to pick them up until they got off work</a:t>
            </a:r>
          </a:p>
          <a:p>
            <a:r>
              <a:rPr lang="en-US" baseline="0" dirty="0" smtClean="0"/>
              <a:t>Students did not want to be in the library, they wanted to be home</a:t>
            </a:r>
          </a:p>
          <a:p>
            <a:r>
              <a:rPr lang="en-US" baseline="0" dirty="0" smtClean="0"/>
              <a:t>Realizing this fact, I decided my program would not be a strict one. Instead, it would be a little more low key and would not have much pressure</a:t>
            </a:r>
          </a:p>
          <a:p>
            <a:r>
              <a:rPr lang="en-US" baseline="0" dirty="0" smtClean="0"/>
              <a:t>I wished to alleviate the homework stress on both the students and the parents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87BC56-4D14-4A23-AAA8-7C9DC142EA6F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dirty="0" smtClean="0"/>
              <a:t>I wanted to try to have them work, but at a mostly peer-based voluntary level as to establish good study habits</a:t>
            </a:r>
          </a:p>
          <a:p>
            <a:pPr>
              <a:spcBef>
                <a:spcPct val="0"/>
              </a:spcBef>
            </a:pPr>
            <a:r>
              <a:rPr lang="en-US" dirty="0" smtClean="0"/>
              <a:t>Students were encouraged to ask each other to explain</a:t>
            </a:r>
            <a:r>
              <a:rPr lang="en-US" baseline="0" dirty="0" smtClean="0"/>
              <a:t> a topic, rather than asking me the moment a problem arises. </a:t>
            </a:r>
          </a:p>
          <a:p>
            <a:pPr>
              <a:spcBef>
                <a:spcPct val="0"/>
              </a:spcBef>
            </a:pPr>
            <a:r>
              <a:rPr lang="en-US" baseline="0" dirty="0" smtClean="0"/>
              <a:t>The students were able to effectively help each other on basic concepts, and I aided with more detail-oriented work</a:t>
            </a:r>
          </a:p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9997F3F-6FD1-414E-97E7-C64D17B3BBA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98DD7-395B-8147-AD3A-2056D9AE8CBD}" type="datetimeFigureOut">
              <a:rPr lang="en-US" smtClean="0"/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A86D-DBA4-214D-943B-72A5EF22AF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133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98DD7-395B-8147-AD3A-2056D9AE8CBD}" type="datetimeFigureOut">
              <a:rPr lang="en-US" smtClean="0"/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A86D-DBA4-214D-943B-72A5EF22AF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032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98DD7-395B-8147-AD3A-2056D9AE8CBD}" type="datetimeFigureOut">
              <a:rPr lang="en-US" smtClean="0"/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A86D-DBA4-214D-943B-72A5EF22AF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094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98DD7-395B-8147-AD3A-2056D9AE8CBD}" type="datetimeFigureOut">
              <a:rPr lang="en-US" smtClean="0"/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A86D-DBA4-214D-943B-72A5EF22AF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195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98DD7-395B-8147-AD3A-2056D9AE8CBD}" type="datetimeFigureOut">
              <a:rPr lang="en-US" smtClean="0"/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A86D-DBA4-214D-943B-72A5EF22AF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249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98DD7-395B-8147-AD3A-2056D9AE8CBD}" type="datetimeFigureOut">
              <a:rPr lang="en-US" smtClean="0"/>
              <a:t>1/2/12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A86D-DBA4-214D-943B-72A5EF22AF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38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98DD7-395B-8147-AD3A-2056D9AE8CBD}" type="datetimeFigureOut">
              <a:rPr lang="en-US" smtClean="0"/>
              <a:t>1/2/12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A86D-DBA4-214D-943B-72A5EF22AF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699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98DD7-395B-8147-AD3A-2056D9AE8CBD}" type="datetimeFigureOut">
              <a:rPr lang="en-US" smtClean="0"/>
              <a:t>1/2/12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A86D-DBA4-214D-943B-72A5EF22AF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396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98DD7-395B-8147-AD3A-2056D9AE8CBD}" type="datetimeFigureOut">
              <a:rPr lang="en-US" smtClean="0"/>
              <a:t>1/2/12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A86D-DBA4-214D-943B-72A5EF22AF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904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98DD7-395B-8147-AD3A-2056D9AE8CBD}" type="datetimeFigureOut">
              <a:rPr lang="en-US" smtClean="0"/>
              <a:t>1/2/12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A86D-DBA4-214D-943B-72A5EF22AF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074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98DD7-395B-8147-AD3A-2056D9AE8CBD}" type="datetimeFigureOut">
              <a:rPr lang="en-US" smtClean="0"/>
              <a:t>1/2/12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9A86D-DBA4-214D-943B-72A5EF22AF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842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C98DD7-395B-8147-AD3A-2056D9AE8CBD}" type="datetimeFigureOut">
              <a:rPr lang="en-US" smtClean="0"/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9A86D-DBA4-214D-943B-72A5EF22AF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174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 descr="IMG_0994.JPG"/>
          <p:cNvPicPr>
            <a:picLocks noChangeAspect="1"/>
          </p:cNvPicPr>
          <p:nvPr/>
        </p:nvPicPr>
        <p:blipFill>
          <a:blip r:embed="rId3" cstate="print"/>
          <a:srcRect l="12254" t="7121" r="14221" b="17659"/>
          <a:stretch>
            <a:fillRect/>
          </a:stretch>
        </p:blipFill>
        <p:spPr bwMode="auto">
          <a:xfrm>
            <a:off x="0" y="765175"/>
            <a:ext cx="9159875" cy="526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69384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1" descr="IMG_0986.JPG"/>
          <p:cNvPicPr>
            <a:picLocks noChangeAspect="1"/>
          </p:cNvPicPr>
          <p:nvPr/>
        </p:nvPicPr>
        <p:blipFill>
          <a:blip r:embed="rId3" cstate="print"/>
          <a:srcRect l="9802" t="10393" b="20930"/>
          <a:stretch>
            <a:fillRect/>
          </a:stretch>
        </p:blipFill>
        <p:spPr bwMode="auto">
          <a:xfrm>
            <a:off x="0" y="1325563"/>
            <a:ext cx="9382125" cy="401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28887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1" descr="IMG_0991.JPG"/>
          <p:cNvPicPr>
            <a:picLocks noChangeAspect="1"/>
          </p:cNvPicPr>
          <p:nvPr/>
        </p:nvPicPr>
        <p:blipFill>
          <a:blip r:embed="rId3" cstate="print"/>
          <a:srcRect t="4214" b="18022"/>
          <a:stretch>
            <a:fillRect/>
          </a:stretch>
        </p:blipFill>
        <p:spPr bwMode="auto">
          <a:xfrm>
            <a:off x="0" y="1400175"/>
            <a:ext cx="9144000" cy="399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32031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1" descr="IMG_0970.JPG"/>
          <p:cNvPicPr>
            <a:picLocks noChangeAspect="1"/>
          </p:cNvPicPr>
          <p:nvPr/>
        </p:nvPicPr>
        <p:blipFill>
          <a:blip r:embed="rId3" cstate="print"/>
          <a:srcRect b="17532"/>
          <a:stretch>
            <a:fillRect/>
          </a:stretch>
        </p:blipFill>
        <p:spPr bwMode="auto">
          <a:xfrm>
            <a:off x="0" y="1346200"/>
            <a:ext cx="9144000" cy="423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5116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425" y="298450"/>
            <a:ext cx="1497013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Q.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75488" y="4751388"/>
            <a:ext cx="1431925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A.</a:t>
            </a:r>
          </a:p>
        </p:txBody>
      </p:sp>
      <p:sp>
        <p:nvSpPr>
          <p:cNvPr id="61444" name="TextBox 3"/>
          <p:cNvSpPr txBox="1">
            <a:spLocks noChangeArrowheads="1"/>
          </p:cNvSpPr>
          <p:nvPr/>
        </p:nvSpPr>
        <p:spPr bwMode="auto">
          <a:xfrm>
            <a:off x="3757613" y="2952750"/>
            <a:ext cx="21685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0" dirty="0">
                <a:solidFill>
                  <a:srgbClr val="FFFFFF"/>
                </a:solidFill>
                <a:latin typeface="Calibri" pitchFamily="34" charset="0"/>
              </a:rPr>
              <a:t>and</a:t>
            </a:r>
          </a:p>
        </p:txBody>
      </p:sp>
    </p:spTree>
    <p:extLst>
      <p:ext uri="{BB962C8B-B14F-4D97-AF65-F5344CB8AC3E}">
        <p14:creationId xmlns:p14="http://schemas.microsoft.com/office/powerpoint/2010/main" val="38881486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1054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5" t="21399" r="26771" b="4528"/>
          <a:stretch/>
        </p:blipFill>
        <p:spPr>
          <a:xfrm rot="5400000">
            <a:off x="998141" y="963777"/>
            <a:ext cx="6858002" cy="493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456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1054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5" t="21399" r="26771" b="4528"/>
          <a:stretch/>
        </p:blipFill>
        <p:spPr>
          <a:xfrm rot="5400000">
            <a:off x="998141" y="963777"/>
            <a:ext cx="6858002" cy="493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906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1045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56"/>
          <a:stretch/>
        </p:blipFill>
        <p:spPr>
          <a:xfrm>
            <a:off x="0" y="1238549"/>
            <a:ext cx="9144000" cy="41493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93715" y="5018615"/>
            <a:ext cx="1455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187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1059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0" t="9048" r="8362" b="18611"/>
          <a:stretch/>
        </p:blipFill>
        <p:spPr>
          <a:xfrm>
            <a:off x="0" y="1006820"/>
            <a:ext cx="9162974" cy="446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4574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93704" y="2543695"/>
            <a:ext cx="38166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results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3790" y="1510748"/>
            <a:ext cx="50267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FFFFFF"/>
                </a:solidFill>
                <a:latin typeface="+mn-lt"/>
              </a:rPr>
              <a:t>program</a:t>
            </a:r>
            <a:endParaRPr lang="en-US" sz="9600" dirty="0">
              <a:solidFill>
                <a:srgbClr val="FFFF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15611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052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1" r="14461"/>
          <a:stretch/>
        </p:blipFill>
        <p:spPr>
          <a:xfrm rot="5400000">
            <a:off x="1226372" y="541488"/>
            <a:ext cx="6841958" cy="579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4936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Box 1"/>
          <p:cNvSpPr txBox="1">
            <a:spLocks noChangeArrowheads="1"/>
          </p:cNvSpPr>
          <p:nvPr/>
        </p:nvSpPr>
        <p:spPr bwMode="auto">
          <a:xfrm>
            <a:off x="2624138" y="914400"/>
            <a:ext cx="38163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Calibri" pitchFamily="34" charset="0"/>
              </a:rPr>
              <a:t>the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47875" y="1889125"/>
            <a:ext cx="6221413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program</a:t>
            </a:r>
          </a:p>
        </p:txBody>
      </p:sp>
    </p:spTree>
    <p:extLst>
      <p:ext uri="{BB962C8B-B14F-4D97-AF65-F5344CB8AC3E}">
        <p14:creationId xmlns:p14="http://schemas.microsoft.com/office/powerpoint/2010/main" val="4274480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060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2" t="10857" r="3620" b="18009"/>
          <a:stretch/>
        </p:blipFill>
        <p:spPr>
          <a:xfrm>
            <a:off x="0" y="1141529"/>
            <a:ext cx="10031208" cy="5158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275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5775" y="504825"/>
            <a:ext cx="57324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rgbClr val="FFFFFF"/>
                </a:solidFill>
                <a:latin typeface="+mn-lt"/>
                <a:cs typeface="+mn-cs"/>
              </a:rPr>
              <a:t>loud and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distracting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32113" y="5359400"/>
            <a:ext cx="547211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nothing</a:t>
            </a:r>
            <a:r>
              <a:rPr lang="en-US" sz="4000" dirty="0">
                <a:latin typeface="+mn-lt"/>
                <a:cs typeface="+mn-cs"/>
              </a:rPr>
              <a:t> </a:t>
            </a:r>
            <a:r>
              <a:rPr lang="en-US" sz="4000" dirty="0">
                <a:solidFill>
                  <a:srgbClr val="FFFFFF"/>
                </a:solidFill>
                <a:latin typeface="+mn-lt"/>
                <a:cs typeface="+mn-cs"/>
              </a:rPr>
              <a:t>accomplished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36725" y="2684463"/>
            <a:ext cx="41830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rgbClr val="FFFFFF"/>
                </a:solidFill>
                <a:latin typeface="+mn-lt"/>
                <a:cs typeface="+mn-cs"/>
              </a:rPr>
              <a:t>mindless</a:t>
            </a:r>
            <a:r>
              <a:rPr lang="en-US" sz="4000" dirty="0">
                <a:latin typeface="+mn-lt"/>
                <a:cs typeface="+mn-cs"/>
              </a:rPr>
              <a:t>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chatter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98538" y="4105275"/>
            <a:ext cx="35575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disorganization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83063" y="1643063"/>
            <a:ext cx="47434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annoyed</a:t>
            </a:r>
            <a:r>
              <a:rPr lang="en-US" sz="4000" dirty="0">
                <a:latin typeface="+mn-lt"/>
                <a:cs typeface="+mn-cs"/>
              </a:rPr>
              <a:t> </a:t>
            </a:r>
            <a:r>
              <a:rPr lang="en-US" sz="4000" dirty="0">
                <a:solidFill>
                  <a:srgbClr val="FFFFFF"/>
                </a:solidFill>
                <a:latin typeface="+mn-lt"/>
                <a:cs typeface="+mn-cs"/>
              </a:rPr>
              <a:t>library staff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6588" y="46765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471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1" descr="IMG_0969.JPG"/>
          <p:cNvPicPr>
            <a:picLocks noChangeAspect="1"/>
          </p:cNvPicPr>
          <p:nvPr/>
        </p:nvPicPr>
        <p:blipFill>
          <a:blip r:embed="rId3" cstate="print"/>
          <a:srcRect b="19839"/>
          <a:stretch>
            <a:fillRect/>
          </a:stretch>
        </p:blipFill>
        <p:spPr bwMode="auto">
          <a:xfrm>
            <a:off x="0" y="1314450"/>
            <a:ext cx="9144000" cy="411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73770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" descr="IMG_0948.JPG"/>
          <p:cNvPicPr>
            <a:picLocks noChangeAspect="1"/>
          </p:cNvPicPr>
          <p:nvPr/>
        </p:nvPicPr>
        <p:blipFill>
          <a:blip r:embed="rId3" cstate="print"/>
          <a:srcRect t="23283" b="9726"/>
          <a:stretch>
            <a:fillRect/>
          </a:stretch>
        </p:blipFill>
        <p:spPr bwMode="auto">
          <a:xfrm>
            <a:off x="1800225" y="-11113"/>
            <a:ext cx="5762625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2132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1" descr="IMG_0949.JPG"/>
          <p:cNvPicPr>
            <a:picLocks noChangeAspect="1"/>
          </p:cNvPicPr>
          <p:nvPr/>
        </p:nvPicPr>
        <p:blipFill>
          <a:blip r:embed="rId3" cstate="print"/>
          <a:srcRect t="17599" b="17255"/>
          <a:stretch>
            <a:fillRect/>
          </a:stretch>
        </p:blipFill>
        <p:spPr bwMode="auto">
          <a:xfrm>
            <a:off x="1517650" y="-20638"/>
            <a:ext cx="5934075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3775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1" descr="IMG_0995.JPG"/>
          <p:cNvPicPr>
            <a:picLocks noChangeAspect="1"/>
          </p:cNvPicPr>
          <p:nvPr/>
        </p:nvPicPr>
        <p:blipFill>
          <a:blip r:embed="rId3" cstate="print"/>
          <a:srcRect l="5005" t="9155" r="4504" b="29578"/>
          <a:stretch>
            <a:fillRect/>
          </a:stretch>
        </p:blipFill>
        <p:spPr bwMode="auto">
          <a:xfrm>
            <a:off x="1717675" y="0"/>
            <a:ext cx="5678488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941244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4644" y="1908313"/>
            <a:ext cx="781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>
                <a:solidFill>
                  <a:srgbClr val="FFFFFF"/>
                </a:solidFill>
                <a:latin typeface="+mn-lt"/>
              </a:rPr>
              <a:t>n</a:t>
            </a:r>
            <a:r>
              <a:rPr lang="en-US" sz="9600" dirty="0" smtClean="0">
                <a:solidFill>
                  <a:srgbClr val="FFFFFF"/>
                </a:solidFill>
                <a:latin typeface="+mn-lt"/>
              </a:rPr>
              <a:t>ine to </a:t>
            </a: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f</a:t>
            </a:r>
            <a:r>
              <a:rPr lang="en-US" sz="96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ive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1488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565400"/>
            <a:ext cx="878840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rgbClr val="FFFFFF"/>
                </a:solidFill>
                <a:latin typeface="+mn-lt"/>
                <a:cs typeface="+mn-cs"/>
              </a:rPr>
              <a:t>  establish good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87613" y="4135438"/>
            <a:ext cx="6300787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study habits</a:t>
            </a:r>
          </a:p>
        </p:txBody>
      </p:sp>
    </p:spTree>
    <p:extLst>
      <p:ext uri="{BB962C8B-B14F-4D97-AF65-F5344CB8AC3E}">
        <p14:creationId xmlns:p14="http://schemas.microsoft.com/office/powerpoint/2010/main" val="321912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600</Words>
  <Application>Microsoft Macintosh PowerPoint</Application>
  <PresentationFormat>On-screen Show (4:3)</PresentationFormat>
  <Paragraphs>92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Caplan</dc:creator>
  <cp:lastModifiedBy>Hannah Caplan</cp:lastModifiedBy>
  <cp:revision>1</cp:revision>
  <dcterms:created xsi:type="dcterms:W3CDTF">2012-01-02T18:59:56Z</dcterms:created>
  <dcterms:modified xsi:type="dcterms:W3CDTF">2012-01-02T19:06:59Z</dcterms:modified>
</cp:coreProperties>
</file>